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67" r:id="rId4"/>
    <p:sldId id="296" r:id="rId5"/>
    <p:sldId id="297" r:id="rId6"/>
    <p:sldId id="302" r:id="rId7"/>
    <p:sldId id="294" r:id="rId8"/>
    <p:sldId id="292" r:id="rId9"/>
    <p:sldId id="258" r:id="rId10"/>
  </p:sldIdLst>
  <p:sldSz cx="12192000" cy="6858000"/>
  <p:notesSz cx="12192000" cy="6858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Quicksand" panose="020F0502020204030204" pitchFamily="34" charset="0"/>
      <p:regular r:id="rId16"/>
      <p:bold r:id="rId17"/>
      <p:italic r:id="rId18"/>
      <p:boldItalic r:id="rId19"/>
    </p:embeddedFont>
    <p:embeddedFont>
      <p:font typeface="Quicksand SemiBold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Relationship Id="rId20" Type="http://schemas.openxmlformats.org/officeDocument/2006/relationships/font" Target="fonts/font9.fntdata"/><Relationship Id="rId21" Type="http://schemas.openxmlformats.org/officeDocument/2006/relationships/font" Target="fonts/font10.fntdata"/><Relationship Id="rId22" Type="http://schemas.openxmlformats.org/officeDocument/2006/relationships/font" Target="fonts/font11.fntdata"/><Relationship Id="rId23" Type="http://schemas.openxmlformats.org/officeDocument/2006/relationships/font" Target="fonts/font12.fntdata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diagrams/_rels/data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_rels/drawing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5E422D-1B90-484B-8A16-BCA6782688A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Assess learning content</a:t>
          </a:r>
          <a:endParaRPr lang="en-GB" dirty="0">
            <a:solidFill>
              <a:schemeClr val="tx1"/>
            </a:solidFill>
          </a:endParaRPr>
        </a:p>
      </dgm:t>
    </dgm:pt>
    <dgm:pt modelId="{A82A5DF5-95E2-7643-AFF3-242029426698}" type="par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923C65-1A69-454A-95B4-4429271EFAE8}" type="sib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6CFF7F1-05F2-E04F-9B0E-38283D5D2A6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Review learning materials</a:t>
          </a:r>
        </a:p>
      </dgm:t>
    </dgm:pt>
    <dgm:pt modelId="{7ADB24A9-DE2A-9346-AF73-4B1CEEC1ACF0}" type="par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73A015-2BE7-B946-A558-37D0CB9CC689}" type="sib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EFB80CDE-90AD-4D41-A2E8-E3421048BEA5}" type="pres">
      <dgm:prSet presAssocID="{4E5E422D-1B90-484B-8A16-BCA6782688A5}" presName="text_1" presStyleLbl="node1" presStyleIdx="0" presStyleCnt="2">
        <dgm:presLayoutVars>
          <dgm:bulletEnabled val="1"/>
        </dgm:presLayoutVars>
      </dgm:prSet>
      <dgm:spPr/>
    </dgm:pt>
    <dgm:pt modelId="{538966B5-755B-DD42-BF85-58CB4E13C1D3}" type="pres">
      <dgm:prSet presAssocID="{4E5E422D-1B90-484B-8A16-BCA6782688A5}" presName="accent_1" presStyleCnt="0"/>
      <dgm:spPr/>
    </dgm:pt>
    <dgm:pt modelId="{ADB247B2-322E-AC4C-97A4-3CED0788B94A}" type="pres">
      <dgm:prSet presAssocID="{4E5E422D-1B90-484B-8A16-BCA6782688A5}" presName="accentRepeatNode" presStyleLbl="solidFgAcc1" presStyleIdx="0" presStyleCnt="2"/>
      <dgm:spPr/>
    </dgm:pt>
    <dgm:pt modelId="{A5E57AFD-CF40-9941-9838-4C8ACA9C0761}" type="pres">
      <dgm:prSet presAssocID="{56CFF7F1-05F2-E04F-9B0E-38283D5D2A68}" presName="text_2" presStyleLbl="node1" presStyleIdx="1" presStyleCnt="2">
        <dgm:presLayoutVars>
          <dgm:bulletEnabled val="1"/>
        </dgm:presLayoutVars>
      </dgm:prSet>
      <dgm:spPr/>
    </dgm:pt>
    <dgm:pt modelId="{3613AAF1-6E0D-1242-A78A-D5100E987D41}" type="pres">
      <dgm:prSet presAssocID="{56CFF7F1-05F2-E04F-9B0E-38283D5D2A68}" presName="accent_2" presStyleCnt="0"/>
      <dgm:spPr/>
    </dgm:pt>
    <dgm:pt modelId="{24BE3C83-A6CF-6542-A295-21A03EB583EF}" type="pres">
      <dgm:prSet presAssocID="{56CFF7F1-05F2-E04F-9B0E-38283D5D2A68}" presName="accentRepeatNode" presStyleLbl="solidFgAcc1" presStyleIdx="1" presStyleCnt="2"/>
      <dgm:spPr/>
    </dgm:pt>
  </dgm:ptLst>
  <dgm:cxnLst>
    <dgm:cxn modelId="{8936AE15-D9DF-C548-AAE2-6984AB9BE30C}" srcId="{BECEB8E5-7934-A84B-929D-2381D2E3477B}" destId="{56CFF7F1-05F2-E04F-9B0E-38283D5D2A68}" srcOrd="1" destOrd="0" parTransId="{7ADB24A9-DE2A-9346-AF73-4B1CEEC1ACF0}" sibTransId="{6E73A015-2BE7-B946-A558-37D0CB9CC689}"/>
    <dgm:cxn modelId="{F3BE9A16-3C3E-9B48-BB61-2D1C9ED106A9}" type="presOf" srcId="{9B923C65-1A69-454A-95B4-4429271EFAE8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6AE2269-6B00-4449-8BD8-FF0048E14C9E}" type="presOf" srcId="{4E5E422D-1B90-484B-8A16-BCA6782688A5}" destId="{EFB80CDE-90AD-4D41-A2E8-E3421048BEA5}" srcOrd="0" destOrd="0" presId="urn:microsoft.com/office/officeart/2008/layout/VerticalCurvedList"/>
    <dgm:cxn modelId="{E7B2C48F-F39D-8C4A-9953-DB215564B30E}" type="presOf" srcId="{56CFF7F1-05F2-E04F-9B0E-38283D5D2A68}" destId="{A5E57AFD-CF40-9941-9838-4C8ACA9C0761}" srcOrd="0" destOrd="0" presId="urn:microsoft.com/office/officeart/2008/layout/VerticalCurvedList"/>
    <dgm:cxn modelId="{4656F2D6-C32C-A544-B3C5-9C7C9165E4A4}" srcId="{BECEB8E5-7934-A84B-929D-2381D2E3477B}" destId="{4E5E422D-1B90-484B-8A16-BCA6782688A5}" srcOrd="0" destOrd="0" parTransId="{A82A5DF5-95E2-7643-AFF3-242029426698}" sibTransId="{9B923C65-1A69-454A-95B4-4429271EFAE8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ADEBB86-03FA-B741-80FD-B0C0C539210B}" type="presParOf" srcId="{F13EA33D-18CE-6346-8404-701E600A7D73}" destId="{EFB80CDE-90AD-4D41-A2E8-E3421048BEA5}" srcOrd="1" destOrd="0" presId="urn:microsoft.com/office/officeart/2008/layout/VerticalCurvedList"/>
    <dgm:cxn modelId="{2190AFCC-6F2B-9149-96AA-9541EFCF538F}" type="presParOf" srcId="{F13EA33D-18CE-6346-8404-701E600A7D73}" destId="{538966B5-755B-DD42-BF85-58CB4E13C1D3}" srcOrd="2" destOrd="0" presId="urn:microsoft.com/office/officeart/2008/layout/VerticalCurvedList"/>
    <dgm:cxn modelId="{A33672E5-E3D2-6846-B14C-0BCCD631F352}" type="presParOf" srcId="{538966B5-755B-DD42-BF85-58CB4E13C1D3}" destId="{ADB247B2-322E-AC4C-97A4-3CED0788B94A}" srcOrd="0" destOrd="0" presId="urn:microsoft.com/office/officeart/2008/layout/VerticalCurvedList"/>
    <dgm:cxn modelId="{0CDBE37F-199F-5741-A251-5FAB057D5BC2}" type="presParOf" srcId="{F13EA33D-18CE-6346-8404-701E600A7D73}" destId="{A5E57AFD-CF40-9941-9838-4C8ACA9C0761}" srcOrd="3" destOrd="0" presId="urn:microsoft.com/office/officeart/2008/layout/VerticalCurvedList"/>
    <dgm:cxn modelId="{0B16A24F-B00A-FC49-A12D-1A3117E18601}" type="presParOf" srcId="{F13EA33D-18CE-6346-8404-701E600A7D73}" destId="{3613AAF1-6E0D-1242-A78A-D5100E987D41}" srcOrd="4" destOrd="0" presId="urn:microsoft.com/office/officeart/2008/layout/VerticalCurvedList"/>
    <dgm:cxn modelId="{0669C283-7A81-0C40-B37C-2D48B261E911}" type="presParOf" srcId="{3613AAF1-6E0D-1242-A78A-D5100E987D41}" destId="{24BE3C83-A6CF-6542-A295-21A03EB583E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Required elements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Unit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Qualitative check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Analyse the</a:t>
          </a:r>
          <a:r>
            <a:rPr lang="en-GB" b="0" dirty="0"/>
            <a:t> </a:t>
          </a:r>
          <a:r>
            <a:rPr lang="en-GB" b="0" dirty="0">
              <a:hlinkClick xmlns:r="http://schemas.openxmlformats.org/officeDocument/2006/relationships" r:id="rId1"/>
            </a:rPr>
            <a:t>Saide tool for reviewing course material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80CDE-90AD-4D41-A2E8-E3421048BEA5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2560" rIns="162560" bIns="16256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400" b="0" kern="1200" dirty="0">
              <a:solidFill>
                <a:schemeClr val="tx1"/>
              </a:solidFill>
            </a:rPr>
            <a:t>Assess learning content</a:t>
          </a:r>
          <a:endParaRPr lang="en-GB" sz="64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ADB247B2-322E-AC4C-97A4-3CED0788B94A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E57AFD-CF40-9941-9838-4C8ACA9C0761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2560" rIns="162560" bIns="16256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400" b="0" kern="1200" dirty="0">
              <a:solidFill>
                <a:schemeClr val="tx1"/>
              </a:solidFill>
            </a:rPr>
            <a:t>Review learning materials</a:t>
          </a:r>
        </a:p>
      </dsp:txBody>
      <dsp:txXfrm>
        <a:off x="799884" y="2486615"/>
        <a:ext cx="9692761" cy="1243090"/>
      </dsp:txXfrm>
    </dsp:sp>
    <dsp:sp modelId="{24BE3C83-A6CF-6542-A295-21A03EB583EF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026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Required elements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Learning Unit QA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Qualitative check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Analyse the</a:t>
          </a:r>
          <a:r>
            <a:rPr lang="en-GB" sz="6500" b="0" kern="1200" dirty="0"/>
            <a:t> </a:t>
          </a:r>
          <a:r>
            <a:rPr lang="en-GB" sz="6500" b="0" kern="1200" dirty="0">
              <a:hlinkClick xmlns:r="http://schemas.openxmlformats.org/officeDocument/2006/relationships" r:id="rId1"/>
            </a:rPr>
            <a:t>Saide tool for reviewing course material</a:t>
          </a:r>
          <a:endParaRPr lang="en-GB" sz="6500" b="0" kern="1200" dirty="0"/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ww.oerafrica.org/sites/default/files/course_design/8.%20Reviewing%20course%20materials%20tool%20.doc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Internal QA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assess learning content&#13;&#10;review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27108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Required elements, learning unit QA and qualitative check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9321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should perform internal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Self-assessment</a:t>
            </a:r>
          </a:p>
          <a:p>
            <a:pPr lvl="1"/>
            <a:r>
              <a:rPr lang="en-GB" dirty="0"/>
              <a:t>If possible people should not check their own work</a:t>
            </a:r>
          </a:p>
          <a:p>
            <a:r>
              <a:rPr lang="en-GB" dirty="0"/>
              <a:t>Main collaborator checks all </a:t>
            </a:r>
            <a:r>
              <a:rPr lang="en-GB" dirty="0">
                <a:solidFill>
                  <a:schemeClr val="accent2"/>
                </a:solidFill>
              </a:rPr>
              <a:t>required elements</a:t>
            </a:r>
          </a:p>
          <a:p>
            <a:r>
              <a:rPr lang="en-GB" dirty="0"/>
              <a:t>Then </a:t>
            </a:r>
            <a:r>
              <a:rPr lang="en-GB" dirty="0">
                <a:solidFill>
                  <a:schemeClr val="accent1"/>
                </a:solidFill>
              </a:rPr>
              <a:t>per learning unit QA</a:t>
            </a:r>
            <a:r>
              <a:rPr lang="en-GB" dirty="0"/>
              <a:t> is performed</a:t>
            </a:r>
          </a:p>
          <a:p>
            <a:r>
              <a:rPr lang="en-GB" dirty="0"/>
              <a:t>All check their corresponding </a:t>
            </a:r>
            <a:r>
              <a:rPr lang="en-GB" dirty="0">
                <a:solidFill>
                  <a:schemeClr val="accent3"/>
                </a:solidFill>
              </a:rPr>
              <a:t>authorship</a:t>
            </a:r>
            <a:r>
              <a:rPr lang="en-GB" dirty="0"/>
              <a:t>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828"/>
            <a:ext cx="10515600" cy="1325563"/>
          </a:xfrm>
        </p:spPr>
        <p:txBody>
          <a:bodyPr/>
          <a:lstStyle/>
          <a:p>
            <a:r>
              <a:rPr lang="en-GB" dirty="0"/>
              <a:t>Required elements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25844"/>
            <a:ext cx="5181600" cy="4751119"/>
          </a:xfrm>
        </p:spPr>
        <p:txBody>
          <a:bodyPr>
            <a:normAutofit fontScale="77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Learning structure check</a:t>
            </a:r>
          </a:p>
          <a:p>
            <a:pPr lvl="1"/>
            <a:r>
              <a:rPr lang="en-GB" dirty="0"/>
              <a:t>Table of Content (TOC) of the learner's notebook (Git Book)</a:t>
            </a:r>
          </a:p>
          <a:p>
            <a:r>
              <a:rPr lang="en-GB" dirty="0">
                <a:solidFill>
                  <a:schemeClr val="accent3"/>
                </a:solidFill>
              </a:rPr>
              <a:t>Syllabus check</a:t>
            </a:r>
          </a:p>
          <a:p>
            <a:pPr lvl="1"/>
            <a:r>
              <a:rPr lang="en-GB" dirty="0"/>
              <a:t>All required fields are present in Syllabus body</a:t>
            </a:r>
          </a:p>
          <a:p>
            <a:pPr lvl="1"/>
            <a:r>
              <a:rPr lang="en-GB" dirty="0"/>
              <a:t>Syllabus content is correct and clearly described</a:t>
            </a:r>
          </a:p>
          <a:p>
            <a:pPr lvl="1"/>
            <a:r>
              <a:rPr lang="en-GB" dirty="0"/>
              <a:t>Syllabus layout is correct in learners' notebook (HTML view)</a:t>
            </a:r>
          </a:p>
          <a:p>
            <a:pPr lvl="1"/>
            <a:r>
              <a:rPr lang="en-GB" dirty="0"/>
              <a:t>Syllabus accessibility check reports no issues</a:t>
            </a:r>
          </a:p>
          <a:p>
            <a:pPr lvl="1"/>
            <a:r>
              <a:rPr lang="en-GB" dirty="0"/>
              <a:t>All required fields are present in Syllabus metadata (MD file)</a:t>
            </a:r>
          </a:p>
          <a:p>
            <a:r>
              <a:rPr lang="en-GB" dirty="0"/>
              <a:t>Facilitation Guide describes the training setup (before, during and after)</a:t>
            </a:r>
          </a:p>
          <a:p>
            <a:r>
              <a:rPr lang="en-GB" dirty="0"/>
              <a:t>Correct LICENSE file is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49B1E-BFA9-E74B-A883-56DF415ED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65129"/>
            <a:ext cx="5181600" cy="5811834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File structure check</a:t>
            </a:r>
          </a:p>
          <a:p>
            <a:pPr lvl="1"/>
            <a:r>
              <a:rPr lang="en-GB" dirty="0"/>
              <a:t>Root folder</a:t>
            </a:r>
          </a:p>
          <a:p>
            <a:pPr lvl="2"/>
            <a:r>
              <a:rPr lang="en-GB" dirty="0"/>
              <a:t>LICENSE</a:t>
            </a:r>
          </a:p>
          <a:p>
            <a:pPr lvl="1"/>
            <a:r>
              <a:rPr lang="en-GB" dirty="0"/>
              <a:t>resources folder</a:t>
            </a:r>
          </a:p>
          <a:p>
            <a:pPr lvl="2"/>
            <a:r>
              <a:rPr lang="en-GB" dirty="0"/>
              <a:t>Syllabus</a:t>
            </a:r>
          </a:p>
          <a:p>
            <a:pPr lvl="2"/>
            <a:r>
              <a:rPr lang="en-GB" dirty="0"/>
              <a:t>Facilitation Guide</a:t>
            </a:r>
          </a:p>
          <a:p>
            <a:pPr lvl="2"/>
            <a:r>
              <a:rPr lang="en-GB" dirty="0"/>
              <a:t>Feedback</a:t>
            </a:r>
          </a:p>
          <a:p>
            <a:pPr lvl="2"/>
            <a:r>
              <a:rPr lang="en-GB" dirty="0"/>
              <a:t>Section folders</a:t>
            </a:r>
          </a:p>
          <a:p>
            <a:pPr lvl="2"/>
            <a:r>
              <a:rPr lang="en-GB" dirty="0"/>
              <a:t>Module folders</a:t>
            </a:r>
          </a:p>
          <a:p>
            <a:pPr lvl="2"/>
            <a:r>
              <a:rPr lang="en-GB" dirty="0"/>
              <a:t>Learning Unit folders</a:t>
            </a:r>
          </a:p>
          <a:p>
            <a:pPr lvl="1"/>
            <a:r>
              <a:rPr lang="en-GB" dirty="0"/>
              <a:t>for each Learning Unit folder</a:t>
            </a:r>
          </a:p>
          <a:p>
            <a:pPr lvl="2"/>
            <a:r>
              <a:rPr lang="en-GB" dirty="0"/>
              <a:t>Activities</a:t>
            </a:r>
          </a:p>
          <a:p>
            <a:pPr lvl="2"/>
            <a:r>
              <a:rPr lang="en-GB" dirty="0"/>
              <a:t>Assessment</a:t>
            </a:r>
          </a:p>
          <a:p>
            <a:pPr lvl="2"/>
            <a:r>
              <a:rPr lang="en-GB" dirty="0"/>
              <a:t>Learning Plan</a:t>
            </a:r>
          </a:p>
          <a:p>
            <a:pPr lvl="2"/>
            <a:r>
              <a:rPr lang="en-GB" dirty="0"/>
              <a:t>Learning Content</a:t>
            </a:r>
          </a:p>
          <a:p>
            <a:pPr lvl="2"/>
            <a:r>
              <a:rPr lang="en-GB" dirty="0"/>
              <a:t>Slide Deck (if instructor-led)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Learning plan </a:t>
            </a:r>
          </a:p>
          <a:p>
            <a:pPr lvl="1"/>
            <a:r>
              <a:rPr lang="en-GB" dirty="0"/>
              <a:t>content adheres to template</a:t>
            </a:r>
          </a:p>
          <a:p>
            <a:pPr lvl="1"/>
            <a:r>
              <a:rPr lang="en-GB" dirty="0"/>
              <a:t>is aligned with the information provided in the Syllabus</a:t>
            </a:r>
          </a:p>
          <a:p>
            <a:pPr lvl="1"/>
            <a:r>
              <a:rPr lang="en-GB" dirty="0"/>
              <a:t>links to activities</a:t>
            </a:r>
          </a:p>
          <a:p>
            <a:r>
              <a:rPr lang="en-GB" dirty="0">
                <a:solidFill>
                  <a:schemeClr val="accent4"/>
                </a:solidFill>
              </a:rPr>
              <a:t>Learning content</a:t>
            </a:r>
          </a:p>
          <a:p>
            <a:pPr lvl="1"/>
            <a:r>
              <a:rPr lang="en-GB" dirty="0"/>
              <a:t>adheres to template</a:t>
            </a:r>
          </a:p>
          <a:p>
            <a:pPr lvl="1"/>
            <a:r>
              <a:rPr lang="en-GB" dirty="0"/>
              <a:t>layout is correct in learners' notebook (HTML view)</a:t>
            </a:r>
          </a:p>
          <a:p>
            <a:pPr lvl="1"/>
            <a:r>
              <a:rPr lang="en-GB" dirty="0"/>
              <a:t>is clearly written, easy to follow and understand</a:t>
            </a:r>
          </a:p>
          <a:p>
            <a:pPr lvl="1"/>
            <a:r>
              <a:rPr lang="en-GB" dirty="0"/>
              <a:t>is well aligned with the learning objectives defined in the plan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solidFill>
                  <a:schemeClr val="accent2"/>
                </a:solidFill>
              </a:rPr>
              <a:t>Activities</a:t>
            </a:r>
          </a:p>
          <a:p>
            <a:pPr lvl="1"/>
            <a:r>
              <a:rPr lang="en-GB" dirty="0"/>
              <a:t>have description</a:t>
            </a:r>
          </a:p>
          <a:p>
            <a:pPr lvl="1"/>
            <a:r>
              <a:rPr lang="en-GB" dirty="0"/>
              <a:t>are relevant for the unit content</a:t>
            </a:r>
          </a:p>
          <a:p>
            <a:pPr lvl="1"/>
            <a:r>
              <a:rPr lang="en-GB" dirty="0"/>
              <a:t>adhere to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7EB63-8D43-694D-9158-D8016FBD55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3"/>
                </a:solidFill>
              </a:rPr>
              <a:t>Quiz</a:t>
            </a:r>
          </a:p>
          <a:p>
            <a:pPr lvl="1"/>
            <a:r>
              <a:rPr lang="en-GB" dirty="0"/>
              <a:t>questions are relevant for the unit content</a:t>
            </a:r>
          </a:p>
          <a:p>
            <a:pPr lvl="1"/>
            <a:r>
              <a:rPr lang="en-GB" dirty="0"/>
              <a:t>adheres to GIFT format</a:t>
            </a:r>
          </a:p>
          <a:p>
            <a:r>
              <a:rPr lang="en-GB" dirty="0"/>
              <a:t>Slide deck</a:t>
            </a:r>
          </a:p>
          <a:p>
            <a:pPr lvl="1"/>
            <a:r>
              <a:rPr lang="en-GB" dirty="0"/>
              <a:t>is aligned with the learning content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hlinkClick r:id="rId2"/>
              </a:rPr>
              <a:t>Saide tool for reviewing course material</a:t>
            </a:r>
            <a:endParaRPr lang="en-GB" dirty="0"/>
          </a:p>
          <a:p>
            <a:pPr lvl="1"/>
            <a:r>
              <a:rPr lang="en-GB" dirty="0"/>
              <a:t>Orientation</a:t>
            </a:r>
          </a:p>
          <a:p>
            <a:pPr lvl="1"/>
            <a:r>
              <a:rPr lang="en-GB" dirty="0"/>
              <a:t>Helping learners learn</a:t>
            </a:r>
          </a:p>
          <a:p>
            <a:pPr lvl="1"/>
            <a:r>
              <a:rPr lang="en-GB" dirty="0"/>
              <a:t>Accessibility and Layout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Qualitative Internal QA</a:t>
            </a:r>
            <a:endParaRPr lang="en-GB" u="sng" dirty="0"/>
          </a:p>
        </p:txBody>
      </p:sp>
      <p:graphicFrame>
        <p:nvGraphicFramePr>
          <p:cNvPr id="5" name="Content Placeholder 4" descr="Analyse the Saide tool for reviewing course material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53380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all relevant learning materials are present and fully developed</a:t>
            </a:r>
          </a:p>
          <a:p>
            <a:r>
              <a:rPr lang="en-GB" dirty="0"/>
              <a:t>Focus on both aspects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Quantitative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Qualitative</a:t>
            </a:r>
          </a:p>
          <a:p>
            <a:r>
              <a:rPr lang="en-GB" dirty="0"/>
              <a:t>Once you are satisfied that all learning materials are to your liking you can proceed to publication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https://doi.org/10.5281/zenodo.12604767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415</Words>
  <Application>Microsoft Macintosh PowerPoint</Application>
  <DocSecurity>0</DocSecurity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Quicksand SemiBold</vt:lpstr>
      <vt:lpstr>Quicksand</vt:lpstr>
      <vt:lpstr>Calibri</vt:lpstr>
      <vt:lpstr>Tema di Office</vt:lpstr>
      <vt:lpstr>Internal QA </vt:lpstr>
      <vt:lpstr>Learning Objectives</vt:lpstr>
      <vt:lpstr>Agenda</vt:lpstr>
      <vt:lpstr>Who should perform internal QA</vt:lpstr>
      <vt:lpstr>Required elements</vt:lpstr>
      <vt:lpstr>Learning Unit</vt:lpstr>
      <vt:lpstr>Qualitative Internal QA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52</cp:revision>
  <dcterms:created xsi:type="dcterms:W3CDTF">2022-09-22T13:19:16Z</dcterms:created>
  <dcterms:modified xsi:type="dcterms:W3CDTF">2023-10-19T07:03:14Z</dcterms:modified>
  <cp:category/>
  <dc:identifier/>
  <cp:contentStatus/>
  <dc:language/>
  <cp:version/>
</cp:coreProperties>
</file>